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8"/>
  </p:notesMasterIdLst>
  <p:handoutMasterIdLst>
    <p:handoutMasterId r:id="rId39"/>
  </p:handoutMasterIdLst>
  <p:sldIdLst>
    <p:sldId id="298" r:id="rId4"/>
    <p:sldId id="319" r:id="rId5"/>
    <p:sldId id="329" r:id="rId6"/>
    <p:sldId id="318" r:id="rId7"/>
    <p:sldId id="311" r:id="rId8"/>
    <p:sldId id="312" r:id="rId9"/>
    <p:sldId id="313" r:id="rId10"/>
    <p:sldId id="314" r:id="rId11"/>
    <p:sldId id="327" r:id="rId12"/>
    <p:sldId id="284" r:id="rId13"/>
    <p:sldId id="299" r:id="rId14"/>
    <p:sldId id="332" r:id="rId15"/>
    <p:sldId id="301" r:id="rId16"/>
    <p:sldId id="333" r:id="rId17"/>
    <p:sldId id="302" r:id="rId18"/>
    <p:sldId id="303" r:id="rId19"/>
    <p:sldId id="304" r:id="rId20"/>
    <p:sldId id="305" r:id="rId21"/>
    <p:sldId id="306" r:id="rId22"/>
    <p:sldId id="307" r:id="rId23"/>
    <p:sldId id="310" r:id="rId24"/>
    <p:sldId id="309" r:id="rId25"/>
    <p:sldId id="330" r:id="rId26"/>
    <p:sldId id="322" r:id="rId27"/>
    <p:sldId id="315" r:id="rId28"/>
    <p:sldId id="316" r:id="rId29"/>
    <p:sldId id="317" r:id="rId30"/>
    <p:sldId id="331" r:id="rId31"/>
    <p:sldId id="334" r:id="rId32"/>
    <p:sldId id="323" r:id="rId33"/>
    <p:sldId id="321" r:id="rId34"/>
    <p:sldId id="324" r:id="rId35"/>
    <p:sldId id="325" r:id="rId36"/>
    <p:sldId id="296" r:id="rId3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E0EEEC-9F4B-704A-3700-53D7706ECA8E}" v="2467" dt="2024-12-10T00:31:28.951"/>
    <p1510:client id="{4A73F4AE-3FA1-AAD5-B288-EDD1E11BA2AB}" v="550" dt="2024-12-09T22:05:42.256"/>
    <p1510:client id="{B684CE7A-2FC9-4EA5-B208-63AD783833DD}" v="2031" dt="2024-12-10T00:32:47.116"/>
    <p1510:client id="{F49593A2-E286-2F7B-51F6-54FE2DE9F336}" v="266" dt="2024-12-09T22:58:33.099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61" d="100"/>
          <a:sy n="161" d="100"/>
        </p:scale>
        <p:origin x="308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D0AD56-5B6C-4E6A-B7B4-295B40FE9287}" type="datetime1">
              <a:rPr lang="de-DE" smtClean="0"/>
              <a:t>09.12.2024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25127B-56B1-41E7-870A-1A288A9B9CCE}" type="datetime1">
              <a:rPr lang="de-DE" noProof="0" smtClean="0"/>
              <a:t>09.12.2024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06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77E4-A567-A149-5E93-3483E07A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638645-2B9C-719D-D7F8-852B7521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39665-3945-B1E8-704E-FE80E927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4F826-058D-3513-253F-1DCBE96AE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79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0DF8-1829-D58F-83D7-395A31B3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ACB023-5F49-0AF2-8BB3-2D2E6B893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1DE7B5-CCDB-6339-88EE-6D5602274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8CCDF8-21DF-499B-33FD-6A7ADE9B8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091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36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7173F-924E-EA61-9098-33A5518A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9289E1-4D66-C935-0345-4E9DD6E22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9ABAE4-376D-B37A-08C3-DE0554828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53737F-0E9B-93E9-CB33-30CE8A72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15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48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D596-6461-C4C5-0632-0DEAC874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8A7D76-676D-2F01-1C91-3612C6C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AD12D4-4A48-19BB-169A-1E882CBCF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822B21-3225-CB86-7E6A-BCEC3166A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A4D04-0C8C-BF0E-1AD4-E91DE29B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89E1A3-D0CE-0D68-6AF5-E794CAD4C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CBB2C6-5D23-C98F-781F-09E39C26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0CC669-49F9-2CED-D3A3-60564A45F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28B3-D9C6-5570-7D29-8EA86DE6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6AF0C0-C080-7F5C-2923-897DC860D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78AA5D-C640-A763-7A7D-E17F06D69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2E8A3D-2FDC-C7E6-3FC5-F73E986A1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77E4-A567-A149-5E93-3483E07A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638645-2B9C-719D-D7F8-852B7521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39665-3945-B1E8-704E-FE80E927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4F826-058D-3513-253F-1DCBE96AE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69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7C23-7160-F5A0-A591-3F9C1E73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C62DBE-6A4F-11B2-CDDE-E94E7DA50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E68563-4079-0E13-DBEB-515CE4C6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6A538-578E-CE80-7475-10ECFF24E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600" b="1" spc="-300" dirty="0"/>
            </a:lvl1pPr>
          </a:lstStyle>
          <a:p>
            <a:pPr lvl="0" algn="r" rtl="0"/>
            <a:r>
              <a:rPr lang="de-DE" noProof="0"/>
              <a:t>Klicken, um Präsentationstitel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Hier einfügen oder ablegen: </a:t>
            </a:r>
            <a:br>
              <a:rPr lang="de-DE" noProof="0"/>
            </a:br>
            <a:r>
              <a:rPr lang="de-DE" noProof="0"/>
              <a:t>Ihr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700" b="1" spc="-300" dirty="0"/>
            </a:lvl1pPr>
          </a:lstStyle>
          <a:p>
            <a:pPr lvl="0" algn="r" rtl="0"/>
            <a:r>
              <a:rPr lang="de-DE" noProof="0"/>
              <a:t>Zum Bearbeiten der Abschnittstrennlinie klicken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Hier einfügen oder ablegen: </a:t>
            </a:r>
            <a:br>
              <a:rPr lang="de-DE" noProof="0"/>
            </a:br>
            <a:r>
              <a:rPr lang="de-DE" noProof="0"/>
              <a:t>Ihr Foto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5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Zum Bearbeiten der Abschnittstrennlinie klicken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400" b="1" spc="-38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55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Linker Platzhalter für Vergleich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Linker Platzhalter für Vergleich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Geben Sie Ihre Beschriftung ein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500" b="1" spc="-300" dirty="0"/>
            </a:lvl1pPr>
          </a:lstStyle>
          <a:p>
            <a:pPr lvl="0" algn="r" rtl="0"/>
            <a:r>
              <a:rPr lang="de-DE" noProof="0"/>
              <a:t>Vielen Dank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Telefonnummer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E-Mail-Adresse oder Handle für soziale Medien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Firmenwebsite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Hände, die sich in einem Kreis treffen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/>
            <a:r>
              <a:rPr lang="de-DE" sz="4800" dirty="0"/>
              <a:t>Qualitätssicherung für KI-Systeme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de-DE" dirty="0"/>
              <a:t>Malte Schulze Balhorn, Nils Schreiner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10</a:t>
            </a:fld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0B5FEF1-F2CA-63AE-460A-10AE0967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4424"/>
            <a:ext cx="5404518" cy="424731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092B7E-9ADE-C0C9-B3DA-4CDF87D5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17" y="865334"/>
            <a:ext cx="5207853" cy="457700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215C18-5E07-5F71-8BAE-D41C300802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C1BAF4-F726-B607-80D6-3CEA22047117}"/>
              </a:ext>
            </a:extLst>
          </p:cNvPr>
          <p:cNvSpPr txBox="1"/>
          <p:nvPr/>
        </p:nvSpPr>
        <p:spPr>
          <a:xfrm>
            <a:off x="845127" y="5694218"/>
            <a:ext cx="388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Homogene Klassenverteilung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3519C90-7832-CBA1-5BFC-01B8B864590B}"/>
              </a:ext>
            </a:extLst>
          </p:cNvPr>
          <p:cNvSpPr txBox="1"/>
          <p:nvPr/>
        </p:nvSpPr>
        <p:spPr>
          <a:xfrm>
            <a:off x="6095999" y="5604162"/>
            <a:ext cx="5424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Niedrige Korrelation zwischen Prädiktoren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15FC-211E-3AEA-2FBA-59410794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5FC6-2488-6B22-06FF-EE54C498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3F0478B1-61DE-FF26-746C-6EECF1D4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5410" y="1672187"/>
            <a:ext cx="0" cy="164533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B8462D-366B-5534-12A8-65E3892B74A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11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AB72BD-6E7C-FA9E-30A9-5A849737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1" y="4534693"/>
            <a:ext cx="3166820" cy="1790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BFBB66-7753-ED1D-F8E0-86909115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669" y="4534693"/>
            <a:ext cx="3166820" cy="17907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D2D6D78-E243-BE5E-A16A-94A338BF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90" y="4534693"/>
            <a:ext cx="3166820" cy="17907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0A5129-2C1B-5287-9EE5-6B20F7A53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669" y="565347"/>
            <a:ext cx="3175934" cy="17907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700DC5-7BD1-0536-61A6-58C61BF2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11" y="2550020"/>
            <a:ext cx="3166820" cy="1790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CCFFAB5-EAB0-BA01-8363-866940724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590" y="2550020"/>
            <a:ext cx="3166820" cy="17907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00DFF8B-3494-CFD2-3F2B-FA44B4B1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669" y="2550020"/>
            <a:ext cx="3166820" cy="179073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F56256-A228-6B17-8B34-6C0FF580A9C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104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12265-506A-E52B-E8D8-E252474D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885D-AC7B-8EB2-251A-AF9CC113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94680E0F-3A28-4BD9-7DC0-30A978F4A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5410" y="1672187"/>
            <a:ext cx="0" cy="164533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B252A8-D8BF-D0A4-ADBE-18DA7045708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12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6225E11-C0A7-AFD5-17D0-207662C7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60" y="1732713"/>
            <a:ext cx="6016858" cy="33925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C4EBF33-DB60-3363-8FC7-89C6E66C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" y="1732713"/>
            <a:ext cx="5999591" cy="339257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5BCA9F-2854-55EF-0D47-F3670FDF6A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99BC02-EFD7-505B-AF4E-2166D496C32D}"/>
              </a:ext>
            </a:extLst>
          </p:cNvPr>
          <p:cNvSpPr txBox="1"/>
          <p:nvPr/>
        </p:nvSpPr>
        <p:spPr>
          <a:xfrm>
            <a:off x="630381" y="5340927"/>
            <a:ext cx="46274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Linksschiefe Verteilung</a:t>
            </a:r>
          </a:p>
          <a:p>
            <a:r>
              <a:rPr lang="de-DE"/>
              <a:t> - Physikalische Begrenzung </a:t>
            </a:r>
          </a:p>
          <a:p>
            <a:r>
              <a:rPr lang="de-DE"/>
              <a:t> - Hohe Luftfeuchtigkeit in Indien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F3FDE3-C5B6-68C8-A49B-34A751B95497}"/>
              </a:ext>
            </a:extLst>
          </p:cNvPr>
          <p:cNvSpPr txBox="1"/>
          <p:nvPr/>
        </p:nvSpPr>
        <p:spPr>
          <a:xfrm>
            <a:off x="6435435" y="5340926"/>
            <a:ext cx="4627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Glockenkurvenförmige Verteilung</a:t>
            </a:r>
            <a:endParaRPr lang="de-DE"/>
          </a:p>
          <a:p>
            <a:r>
              <a:rPr lang="de-DE"/>
              <a:t> - Keine Ausreißer Gruppierungen</a:t>
            </a:r>
          </a:p>
        </p:txBody>
      </p:sp>
    </p:spTree>
    <p:extLst>
      <p:ext uri="{BB962C8B-B14F-4D97-AF65-F5344CB8AC3E}">
        <p14:creationId xmlns:p14="http://schemas.microsoft.com/office/powerpoint/2010/main" val="135567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D8C9D-09E6-B987-9C51-5364D5D8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89084-C433-D8A9-38C3-4A2E63DE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Datenanalyse - Ausreißer Analyse Boxplots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6ABF4044-85BA-AC00-A1B6-0D6314687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867813"/>
            <a:ext cx="0" cy="190655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2BF392B-F85B-177D-904C-D8CD55D554C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13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9DC695-B73E-2BA7-1BE3-24E8824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10" y="1627245"/>
            <a:ext cx="6558459" cy="41448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C32612-AE68-C548-DE5F-C12A481B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01" y="1563664"/>
            <a:ext cx="5222219" cy="12229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72CCDE-0F0B-480F-DB46-CDC07FEB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02" y="3051642"/>
            <a:ext cx="5222214" cy="1296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F776BA-C866-D9AD-5741-B5614FCFA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03" y="4615501"/>
            <a:ext cx="5222213" cy="1325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B3210B2-CE4E-B792-1C5E-8FE1D720308A}"/>
              </a:ext>
            </a:extLst>
          </p:cNvPr>
          <p:cNvSpPr/>
          <p:nvPr/>
        </p:nvSpPr>
        <p:spPr>
          <a:xfrm>
            <a:off x="1589480" y="1730923"/>
            <a:ext cx="850040" cy="105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79B862A-FF9C-5177-9EDD-D65B43012406}"/>
              </a:ext>
            </a:extLst>
          </p:cNvPr>
          <p:cNvSpPr/>
          <p:nvPr/>
        </p:nvSpPr>
        <p:spPr>
          <a:xfrm>
            <a:off x="2413960" y="3210297"/>
            <a:ext cx="850040" cy="11373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16513C7-385E-8DAA-DE68-F95237C9B3E2}"/>
              </a:ext>
            </a:extLst>
          </p:cNvPr>
          <p:cNvSpPr/>
          <p:nvPr/>
        </p:nvSpPr>
        <p:spPr>
          <a:xfrm>
            <a:off x="1364398" y="4846474"/>
            <a:ext cx="359336" cy="10885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D9AABD-05A6-9673-C9DE-DAC9E1B792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33E357-4AF9-D1F3-730F-4260C1919CC9}"/>
              </a:ext>
            </a:extLst>
          </p:cNvPr>
          <p:cNvSpPr txBox="1"/>
          <p:nvPr/>
        </p:nvSpPr>
        <p:spPr>
          <a:xfrm>
            <a:off x="8014854" y="4959927"/>
            <a:ext cx="4177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/>
              <a:t>Alle Messwerte realistisch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Potassium Wert in Indien: 50-300 ppm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9DDE54-A6F6-CCB4-6396-59B5A2DD1B41}"/>
              </a:ext>
            </a:extLst>
          </p:cNvPr>
          <p:cNvSpPr/>
          <p:nvPr/>
        </p:nvSpPr>
        <p:spPr>
          <a:xfrm>
            <a:off x="6669211" y="3139755"/>
            <a:ext cx="249381" cy="303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CC8E06-B411-8317-640D-F1989DE7A0D3}"/>
              </a:ext>
            </a:extLst>
          </p:cNvPr>
          <p:cNvSpPr/>
          <p:nvPr/>
        </p:nvSpPr>
        <p:spPr>
          <a:xfrm>
            <a:off x="8870950" y="4152900"/>
            <a:ext cx="211667" cy="254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05AD922-EC41-8CC5-82EF-682F860972BD}"/>
              </a:ext>
            </a:extLst>
          </p:cNvPr>
          <p:cNvSpPr/>
          <p:nvPr/>
        </p:nvSpPr>
        <p:spPr>
          <a:xfrm>
            <a:off x="11057467" y="1758439"/>
            <a:ext cx="198966" cy="1888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54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C1B8-EF6F-355F-AAE5-C5CEDB7F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D9486C0A-0FCE-F907-A0E5-89280BABF1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CCD562C-EEA3-9259-379B-214153B37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r>
              <a:rPr lang="de-DE">
                <a:ea typeface="+mn-lt"/>
                <a:cs typeface="+mn-lt"/>
              </a:rPr>
              <a:t>Erklärung von ML-Modellen </a:t>
            </a:r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19569-0786-68BA-9997-D377A677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F9AB60-15EC-4547-47C2-7024B5B7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Qualitätssicherung für KI-Systeme – 10.12.2024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059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B245-A79F-832E-120D-7C651AC9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0A263-82BE-ED50-1FBB-CBDEC3C0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Datenanalyse – </a:t>
            </a:r>
            <a:r>
              <a:rPr lang="de-DE"/>
              <a:t> </a:t>
            </a:r>
            <a:r>
              <a:rPr lang="de-DE" err="1"/>
              <a:t>Prädiktoranalyse</a:t>
            </a:r>
            <a:r>
              <a:rPr lang="de-DE"/>
              <a:t> nach Pflanzenart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97165F4-0938-7779-DF73-CB42F7E658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989FE7-4BCC-55D6-78C8-10D15DEA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999" y="4193686"/>
            <a:ext cx="2955471" cy="21248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FFC1F0-0D7D-74E3-F7FC-48BAC2D8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4196" y="4246458"/>
            <a:ext cx="2955471" cy="2124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DC4CE-C3F5-D403-6275-E81FFFFBA1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6581" y="4193686"/>
            <a:ext cx="2955471" cy="21248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0C27F2-9C2C-7599-7EFA-2496C91F1D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72528" y="21648"/>
            <a:ext cx="2924323" cy="21248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676624-71A8-3B90-0B83-58145A5328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9998" y="1947552"/>
            <a:ext cx="2955471" cy="212489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29B658D-83FE-E2F6-D148-973E859B8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87729" y="1947553"/>
            <a:ext cx="2924323" cy="21248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81E3DC0-DF8C-21EF-E7A2-729FAF78B2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572528" y="2146541"/>
            <a:ext cx="2955471" cy="212489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2790A5-352F-7EF2-FB45-20BEA920FD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9D4D5-1FBE-9533-7272-7344E619E90E}"/>
              </a:ext>
            </a:extLst>
          </p:cNvPr>
          <p:cNvSpPr txBox="1"/>
          <p:nvPr/>
        </p:nvSpPr>
        <p:spPr>
          <a:xfrm>
            <a:off x="305789" y="1135938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Starke Unterschiede zwischen den Messwerten je nach Pflanzentyp erkennbar</a:t>
            </a:r>
          </a:p>
        </p:txBody>
      </p:sp>
    </p:spTree>
    <p:extLst>
      <p:ext uri="{BB962C8B-B14F-4D97-AF65-F5344CB8AC3E}">
        <p14:creationId xmlns:p14="http://schemas.microsoft.com/office/powerpoint/2010/main" val="338985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34089-E546-8669-BF18-4047FC40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Merkmalen auf Entscheidung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C4C46-EDE0-A29D-81AC-256E318F48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 err="1"/>
              <a:t>Ph-Wert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BB71F5-09FB-43D2-9D18-0ACB24161C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59800B-8C17-0735-0DE1-B72235FE74C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16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956E76-7A1F-EBA8-35B7-3B763FDD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906458"/>
            <a:ext cx="6284726" cy="37914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0A9AAD-FF40-7F05-7498-0E8F530A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6526" y="1905474"/>
            <a:ext cx="5140939" cy="37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8A91-12F8-2CB1-DEEF-58D0E3A2C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Plan, Reihe enthält.&#10;&#10;Beschreibung automatisch generiert.">
            <a:extLst>
              <a:ext uri="{FF2B5EF4-FFF2-40B4-BE49-F238E27FC236}">
                <a16:creationId xmlns:a16="http://schemas.microsoft.com/office/drawing/2014/main" id="{435B7133-3A0C-B78C-7C17-6AF6F1B1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11" y="1904778"/>
            <a:ext cx="5192675" cy="37927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DA0B77-CF81-B056-50FF-2042132B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Merkmalen auf Entscheidung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1471D8-4AD1-5561-409D-5936C0B8D4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Niederschlagsmenge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C67B1B-CFBF-527A-AF9B-BDE88450BE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29EA98-A013-8FA1-A48D-8FA80BB6FC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17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8A57D-F511-1063-636C-62934990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906458"/>
            <a:ext cx="6284726" cy="37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03490-4918-3D2D-BC13-C89D00C8C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40E0B-B669-8D12-43B2-8A244B14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Erklärung der Feature-Signifikanz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5126B0-B87A-EA48-B17D-6F9D21A1BD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D083E-8614-6D50-5626-CD33D08A501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18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A925DD-9834-1C63-449A-C821BA81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123968"/>
            <a:ext cx="5472411" cy="39344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7C7038-4422-73C4-9C99-0B9EA2A1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2123968"/>
            <a:ext cx="5414739" cy="39344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B3AEDE4-8CD6-7E6F-191D-0BD711EAA672}"/>
              </a:ext>
            </a:extLst>
          </p:cNvPr>
          <p:cNvSpPr txBox="1"/>
          <p:nvPr/>
        </p:nvSpPr>
        <p:spPr>
          <a:xfrm>
            <a:off x="430480" y="1655483"/>
            <a:ext cx="11069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Die rainfall-Werte variieren stark zwischen den verschiedenen Pflanzenart  -&gt; Hoher Erklärungsgehalt</a:t>
            </a:r>
          </a:p>
        </p:txBody>
      </p:sp>
    </p:spTree>
    <p:extLst>
      <p:ext uri="{BB962C8B-B14F-4D97-AF65-F5344CB8AC3E}">
        <p14:creationId xmlns:p14="http://schemas.microsoft.com/office/powerpoint/2010/main" val="250712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8297-A444-4258-2BED-C9BFFFEE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6463E-ED08-A3F7-92CA-84D6A5D7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>
                <a:ea typeface="+mj-lt"/>
                <a:cs typeface="+mj-lt"/>
              </a:rPr>
              <a:t>SHapley</a:t>
            </a:r>
            <a:r>
              <a:rPr lang="de-DE" b="0">
                <a:ea typeface="+mj-lt"/>
                <a:cs typeface="+mj-lt"/>
              </a:rPr>
              <a:t> Additive </a:t>
            </a:r>
            <a:r>
              <a:rPr lang="de-DE" b="0" err="1">
                <a:ea typeface="+mj-lt"/>
                <a:cs typeface="+mj-lt"/>
              </a:rPr>
              <a:t>exPlanations</a:t>
            </a:r>
            <a:endParaRPr lang="de-DE" b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1BADD-9675-BA0F-A551-5F81AF01F5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89ED2B-649B-FC7B-0040-5608C9AF13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624A9-0CCF-1038-0075-0443818BCF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19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03F43E-B16E-E52E-58FA-8D1294F0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06673"/>
            <a:ext cx="5472411" cy="32564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0ACDD5-24BF-236D-3030-3989AF79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9" cy="38930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ED47B47-F30C-CC9B-71C7-F642E1CEF4AA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überein mit dem Label '</a:t>
            </a:r>
            <a:r>
              <a:rPr lang="de-DE" err="1"/>
              <a:t>Banana</a:t>
            </a:r>
            <a:r>
              <a:rPr lang="de-DE"/>
              <a:t>' - Wahr: Nicht Banane</a:t>
            </a:r>
          </a:p>
        </p:txBody>
      </p:sp>
    </p:spTree>
    <p:extLst>
      <p:ext uri="{BB962C8B-B14F-4D97-AF65-F5344CB8AC3E}">
        <p14:creationId xmlns:p14="http://schemas.microsoft.com/office/powerpoint/2010/main" val="3637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BF8-7DB8-4784-1ECC-81CCCE32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6D569F-1D1F-6F5E-4411-80C5ED75D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0FA8F-0F92-A8A4-742C-3F50B8DECD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25F373-1A2E-ED7A-5826-3A0F08A8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r>
              <a:rPr lang="de-DE"/>
              <a:t>Inhalt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443F26-1D1F-218A-AE13-F7FC14C00F8D}"/>
              </a:ext>
            </a:extLst>
          </p:cNvPr>
          <p:cNvSpPr txBox="1"/>
          <p:nvPr/>
        </p:nvSpPr>
        <p:spPr>
          <a:xfrm>
            <a:off x="740779" y="1126167"/>
            <a:ext cx="609985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Projekt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Funktionale Sicherheit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Modellierung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Verstehen der Daten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Modelle validieren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Modelle erklären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Zertifizierung</a:t>
            </a:r>
          </a:p>
        </p:txBody>
      </p:sp>
    </p:spTree>
    <p:extLst>
      <p:ext uri="{BB962C8B-B14F-4D97-AF65-F5344CB8AC3E}">
        <p14:creationId xmlns:p14="http://schemas.microsoft.com/office/powerpoint/2010/main" val="289698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E961-7B99-B10D-CD52-9CF9AA76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B89B8-A0AA-9D56-AC01-AA03506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296BBA-F762-2817-9581-828B224DC8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  <a:endParaRPr lang="de-DE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09F4A7-CC37-80F7-50DA-3AD70A8741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0B0C66-08B1-B1E3-E8FD-5D8B6E0D59C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20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60A474-3442-8657-C06E-B184E85E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14281"/>
            <a:ext cx="5472411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E9FE24-A332-9200-5208-DDC0ED5A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4A86B24-1817-B59C-27A0-529D51F314DC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überein mit dem Label '</a:t>
            </a:r>
            <a:r>
              <a:rPr lang="de-DE" err="1"/>
              <a:t>Banana</a:t>
            </a:r>
            <a:r>
              <a:rPr lang="de-DE"/>
              <a:t>'- Wahr: Banane</a:t>
            </a:r>
          </a:p>
        </p:txBody>
      </p:sp>
    </p:spTree>
    <p:extLst>
      <p:ext uri="{BB962C8B-B14F-4D97-AF65-F5344CB8AC3E}">
        <p14:creationId xmlns:p14="http://schemas.microsoft.com/office/powerpoint/2010/main" val="412616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2673-1109-4827-3EAC-ECFF798C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72408-6E33-EAE6-4940-8F2DDAF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483D2B-B1D5-41ED-4C7F-BC49E99A672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  <a:endParaRPr lang="de-DE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BC308-7477-454F-5F59-A8FD14AA01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7B2032-FBB1-21E9-384F-015A463358D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21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9D9A20-E871-8C11-7EBD-EE6C6B84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1689" y="2214281"/>
            <a:ext cx="5446837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AF8AD9-07EE-C98A-EF7B-CCF6941D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A7DF74-9B81-B43C-E166-278406BCA58A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nicht überein mit dem Label '</a:t>
            </a:r>
            <a:r>
              <a:rPr lang="de-DE" err="1"/>
              <a:t>Banana</a:t>
            </a:r>
            <a:r>
              <a:rPr lang="de-DE"/>
              <a:t>'- Wahr: Nicht Banane</a:t>
            </a:r>
          </a:p>
        </p:txBody>
      </p:sp>
    </p:spTree>
    <p:extLst>
      <p:ext uri="{BB962C8B-B14F-4D97-AF65-F5344CB8AC3E}">
        <p14:creationId xmlns:p14="http://schemas.microsoft.com/office/powerpoint/2010/main" val="38292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2E9B-DC9C-6584-D891-A3F39571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2D13D-54DE-593C-D9C3-2F814A8A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7EDC55-FCF9-3DD4-C09C-544B13DE2B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– Negativ </a:t>
            </a:r>
            <a:r>
              <a:rPr lang="de-DE" err="1"/>
              <a:t>Besipiel</a:t>
            </a:r>
            <a:endParaRPr lang="de-DE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64D-BD82-EFD6-B066-9048267AFF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B23AAB-C522-9233-993C-98310D380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22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394E50-B1F6-3818-DE07-7C1A2D7F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14281"/>
            <a:ext cx="5472411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BA4598-0CA7-7FE0-197B-8971D2AB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6887DA-21FF-EF85-9AE9-27C6A1197A6C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</a:t>
            </a:r>
            <a:r>
              <a:rPr lang="de-DE" err="1"/>
              <a:t>rainfall</a:t>
            </a:r>
            <a:r>
              <a:rPr lang="de-DE"/>
              <a:t>' Passt überein mit dem Label '</a:t>
            </a:r>
            <a:r>
              <a:rPr lang="de-DE" err="1"/>
              <a:t>Banana</a:t>
            </a:r>
            <a:r>
              <a:rPr lang="de-DE"/>
              <a:t>'- Wahr: Banane</a:t>
            </a:r>
          </a:p>
        </p:txBody>
      </p:sp>
    </p:spTree>
    <p:extLst>
      <p:ext uri="{BB962C8B-B14F-4D97-AF65-F5344CB8AC3E}">
        <p14:creationId xmlns:p14="http://schemas.microsoft.com/office/powerpoint/2010/main" val="302596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51C9-31A9-D099-A9AC-6CE806E7E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440D-2BA1-6767-E48E-FCD1D0E8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Durchschnittlicher Einfluss einzelner Features über alle Vorhersagen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3978B-EFD6-290B-C55D-53A177D241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Gewichtung von Feature Bereichen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D09F4-BFC3-6934-2FBE-5A8C035D4D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A87ABB-BF77-CA23-06F7-E04D6AB42F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23</a:t>
            </a:fld>
            <a:endParaRPr lang="de-DE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ABB65A-4933-31CA-62DD-EEDAF2C6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" y="1707505"/>
            <a:ext cx="7473538" cy="3940204"/>
          </a:xfrm>
          <a:prstGeom prst="rect">
            <a:avLst/>
          </a:prstGeom>
        </p:spPr>
      </p:pic>
      <p:pic>
        <p:nvPicPr>
          <p:cNvPr id="7" name="Grafik 6" descr="Ein Bild, das Text, Diagramm, Screenshot, Zahl enthält.&#10;&#10;Beschreibung automatisch generiert.">
            <a:extLst>
              <a:ext uri="{FF2B5EF4-FFF2-40B4-BE49-F238E27FC236}">
                <a16:creationId xmlns:a16="http://schemas.microsoft.com/office/drawing/2014/main" id="{FE3C6679-AA88-CB80-E429-B467795B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73538" y="2001144"/>
            <a:ext cx="4663516" cy="3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C1B8-EF6F-355F-AAE5-C5CEDB7F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D9486C0A-0FCE-F907-A0E5-89280BABF1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CCD562C-EEA3-9259-379B-214153B37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r>
              <a:rPr lang="de-DE">
                <a:ea typeface="+mn-lt"/>
                <a:cs typeface="+mn-lt"/>
              </a:rPr>
              <a:t>Validierung von ML-Modellen </a:t>
            </a:r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19569-0786-68BA-9997-D377A677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24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F9AB60-15EC-4547-47C2-7024B5B7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8752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B589-FCC5-63E0-A81B-3EC33DAC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2C5E80-FE89-4B91-C976-4153BBCEB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6AE0D-2A1A-6EB7-AC16-57EC725D2D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25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6D882-4876-08CA-D447-9AC3DCC5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2B848B-CC69-F9D9-0FB7-D81450B2B00F}"/>
              </a:ext>
            </a:extLst>
          </p:cNvPr>
          <p:cNvSpPr txBox="1"/>
          <p:nvPr/>
        </p:nvSpPr>
        <p:spPr>
          <a:xfrm>
            <a:off x="740779" y="1126167"/>
            <a:ext cx="9457106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b="1" dirty="0"/>
              <a:t>Model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ea typeface="+mn-lt"/>
                <a:cs typeface="+mn-lt"/>
              </a:rPr>
              <a:t>Herausforderung:</a:t>
            </a:r>
            <a:r>
              <a:rPr lang="de-DE" dirty="0">
                <a:ea typeface="+mn-lt"/>
                <a:cs typeface="+mn-lt"/>
              </a:rPr>
              <a:t> Begrenzter Datensatz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ea typeface="+mn-lt"/>
                <a:cs typeface="+mn-lt"/>
              </a:rPr>
              <a:t>Vorteil:</a:t>
            </a:r>
            <a:r>
              <a:rPr lang="de-DE" dirty="0">
                <a:ea typeface="+mn-lt"/>
                <a:cs typeface="+mn-lt"/>
              </a:rPr>
              <a:t> Allgemeine Zusammenhänge und etablierte Entscheidungen zuverlässig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Allerdings häufig sehr allgemeine Zusammenhänge oder etablierte Entscheidungen</a:t>
            </a:r>
          </a:p>
          <a:p>
            <a:endParaRPr lang="de-DE" dirty="0"/>
          </a:p>
          <a:p>
            <a:r>
              <a:rPr lang="de-DE" b="1" dirty="0"/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generierte Daten, daher nicht mit echten vergleichbar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Gefundene Zusammenhänge aber trotzdem auch auf echte Daten anwendbar</a:t>
            </a:r>
          </a:p>
          <a:p>
            <a:endParaRPr lang="de-DE" dirty="0"/>
          </a:p>
          <a:p>
            <a:r>
              <a:rPr lang="de-DE" b="1" dirty="0" err="1"/>
              <a:t>Scope</a:t>
            </a:r>
            <a:r>
              <a:rPr lang="de-DE" b="1" dirty="0"/>
              <a:t> Compliance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Unproblematisch, Anwendungsbereich ausreichend spezifiziert</a:t>
            </a:r>
          </a:p>
        </p:txBody>
      </p:sp>
    </p:spTree>
    <p:extLst>
      <p:ext uri="{BB962C8B-B14F-4D97-AF65-F5344CB8AC3E}">
        <p14:creationId xmlns:p14="http://schemas.microsoft.com/office/powerpoint/2010/main" val="44917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F082-48C1-975B-1487-212E2B2D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5B141F-2902-221F-7BF8-79CC1D7C02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28BD4C-95FF-5C70-8197-4FBCECC9D3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26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3FF779-6A49-EA0F-7E5E-5793597A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 – Testen einer 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F6B358-2EFD-1F5F-E805-9433AC8C40F0}"/>
              </a:ext>
            </a:extLst>
          </p:cNvPr>
          <p:cNvSpPr txBox="1"/>
          <p:nvPr/>
        </p:nvSpPr>
        <p:spPr>
          <a:xfrm>
            <a:off x="740779" y="1126167"/>
            <a:ext cx="686114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00" b="1" dirty="0" err="1"/>
              <a:t>Accuracy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klassifizierter Instanzen an allen Instanzen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(TP + TN) / (TP + TN + FP + FN)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Precision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positiver Vorhersagen an allen positiven Vorhersagen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TP/(TP+FP)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Fokus auf Genauigkeit der positiven Vorhersagen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Recall (Sensitivität)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positiver Vorhersagen an allen tatsächlichen positiven Fällen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TP/(TP+FN)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Fokus auf Erkennung aller positiven Fälle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F1-Score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Harmonisches Mittel von Precision und 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2⋅(</a:t>
            </a:r>
            <a:r>
              <a:rPr lang="de-DE" sz="1300" dirty="0" err="1"/>
              <a:t>Precision⋅Recall</a:t>
            </a:r>
            <a:r>
              <a:rPr lang="de-DE" sz="1300" dirty="0"/>
              <a:t>)/(</a:t>
            </a:r>
            <a:r>
              <a:rPr lang="de-DE" sz="1300" dirty="0" err="1"/>
              <a:t>Precision+Recall</a:t>
            </a:r>
            <a:r>
              <a:rPr lang="de-DE" sz="13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Balance zwischen Precision und Recall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Support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Anzahl tatsächlicher Instanzen pro Klasse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Konfusionsmatrix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Übersicht der richtig und falsch klassifizierten Instanzen</a:t>
            </a:r>
          </a:p>
          <a:p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96465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27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89B5B4-1550-FD72-DF40-8029F5B7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92" y="749162"/>
            <a:ext cx="4038808" cy="53596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C85720-4992-2D6E-34A4-2C374EAA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0" y="1498091"/>
            <a:ext cx="5068301" cy="46107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3910581-7880-38A0-25D5-2DE9507F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423" y="1488470"/>
            <a:ext cx="2044805" cy="14732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D200B58-D58F-5C84-B002-79111EA4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464" y="4697617"/>
            <a:ext cx="2041765" cy="1411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BBDD486-C4E6-EA64-9920-A8F1F56B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463" y="3105072"/>
            <a:ext cx="2041765" cy="14345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538FE48-F3B5-F317-1FEF-912FF7152503}"/>
              </a:ext>
            </a:extLst>
          </p:cNvPr>
          <p:cNvSpPr/>
          <p:nvPr/>
        </p:nvSpPr>
        <p:spPr>
          <a:xfrm>
            <a:off x="3002455" y="3803869"/>
            <a:ext cx="178677" cy="196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53DDD65-5941-0A6E-44AF-6499CF5F4F28}"/>
              </a:ext>
            </a:extLst>
          </p:cNvPr>
          <p:cNvSpPr/>
          <p:nvPr/>
        </p:nvSpPr>
        <p:spPr>
          <a:xfrm>
            <a:off x="2668805" y="4950426"/>
            <a:ext cx="178677" cy="196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740DD68-3A0A-9155-B59B-662D82BD0DE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2000" dirty="0"/>
              <a:t>Drei falsch klassifizierte Empfehlungen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/>
              <a:t>Konfidenzschwelle</a:t>
            </a:r>
            <a:r>
              <a:rPr lang="de-DE" sz="2000" dirty="0"/>
              <a:t> auf 90%</a:t>
            </a:r>
          </a:p>
        </p:txBody>
      </p:sp>
    </p:spTree>
    <p:extLst>
      <p:ext uri="{BB962C8B-B14F-4D97-AF65-F5344CB8AC3E}">
        <p14:creationId xmlns:p14="http://schemas.microsoft.com/office/powerpoint/2010/main" val="2909539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DA711B1F-F794-634F-A87B-D6C74A63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" y="4214705"/>
            <a:ext cx="3282951" cy="212090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28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34961" cy="432000"/>
          </a:xfrm>
        </p:spPr>
        <p:txBody>
          <a:bodyPr rtlCol="0"/>
          <a:lstStyle/>
          <a:p>
            <a:r>
              <a:rPr lang="de-DE" dirty="0"/>
              <a:t>Falsche Einsortierung von Rice in Jute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C85720-4992-2D6E-34A4-2C374EAA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56" y="120451"/>
            <a:ext cx="1910012" cy="195154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53DDD65-5941-0A6E-44AF-6499CF5F4F28}"/>
              </a:ext>
            </a:extLst>
          </p:cNvPr>
          <p:cNvSpPr/>
          <p:nvPr/>
        </p:nvSpPr>
        <p:spPr>
          <a:xfrm>
            <a:off x="7974113" y="1569985"/>
            <a:ext cx="109537" cy="109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7E5B0487-A569-8683-7948-7756180F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2146300"/>
            <a:ext cx="2710393" cy="2120901"/>
          </a:xfrm>
          <a:prstGeom prst="rect">
            <a:avLst/>
          </a:prstGeom>
        </p:spPr>
      </p:pic>
      <p:pic>
        <p:nvPicPr>
          <p:cNvPr id="25" name="Grafik 24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08B1D112-CCF1-4178-DD09-C9C813A80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79" y="2146300"/>
            <a:ext cx="2646892" cy="2120901"/>
          </a:xfrm>
          <a:prstGeom prst="rect">
            <a:avLst/>
          </a:prstGeom>
        </p:spPr>
      </p:pic>
      <p:pic>
        <p:nvPicPr>
          <p:cNvPr id="26" name="Grafik 25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B52A3B41-C96D-469D-5909-E2B79598F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165" y="29633"/>
            <a:ext cx="2656417" cy="2120901"/>
          </a:xfrm>
          <a:prstGeom prst="rect">
            <a:avLst/>
          </a:prstGeom>
        </p:spPr>
      </p:pic>
      <p:pic>
        <p:nvPicPr>
          <p:cNvPr id="28" name="Grafik 27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64E2FA74-7DBE-D9E3-4F7B-D111CCDDD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404" y="2146299"/>
            <a:ext cx="3036360" cy="2120901"/>
          </a:xfrm>
          <a:prstGeom prst="rect">
            <a:avLst/>
          </a:prstGeom>
        </p:spPr>
      </p:pic>
      <p:pic>
        <p:nvPicPr>
          <p:cNvPr id="29" name="Grafik 28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1D6E48EC-D852-8611-7EDA-063052F4C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165" y="4214705"/>
            <a:ext cx="2698752" cy="2120901"/>
          </a:xfrm>
          <a:prstGeom prst="rect">
            <a:avLst/>
          </a:prstGeom>
        </p:spPr>
      </p:pic>
      <p:pic>
        <p:nvPicPr>
          <p:cNvPr id="30" name="Grafik 29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B2889789-040C-9B7E-7385-31E41FE68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226" y="4246455"/>
            <a:ext cx="3034243" cy="2089151"/>
          </a:xfrm>
          <a:prstGeom prst="rect">
            <a:avLst/>
          </a:prstGeom>
        </p:spPr>
      </p:pic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745F26E5-800F-868F-C5BC-DBBE703031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6635895" cy="9078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Vergleich der einzelnen Prädikatoren</a:t>
            </a:r>
          </a:p>
          <a:p>
            <a:r>
              <a:rPr lang="de-DE" dirty="0"/>
              <a:t>Wertbereiche überschneiden sich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Keine eindeutige Klassifizierung möglich</a:t>
            </a:r>
          </a:p>
        </p:txBody>
      </p:sp>
    </p:spTree>
    <p:extLst>
      <p:ext uri="{BB962C8B-B14F-4D97-AF65-F5344CB8AC3E}">
        <p14:creationId xmlns:p14="http://schemas.microsoft.com/office/powerpoint/2010/main" val="369582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/>
              <a:t>Qualitätssicherung für KI-Systeme – 10.12.2024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29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34961" cy="432000"/>
          </a:xfrm>
        </p:spPr>
        <p:txBody>
          <a:bodyPr rtlCol="0"/>
          <a:lstStyle/>
          <a:p>
            <a:r>
              <a:rPr lang="de-DE"/>
              <a:t>Vergleich von Rice in Jute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2A2CFDE-3E9F-64B4-04D2-AD6F315B48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Jute plant stems laid for drying in the ...">
            <a:extLst>
              <a:ext uri="{FF2B5EF4-FFF2-40B4-BE49-F238E27FC236}">
                <a16:creationId xmlns:a16="http://schemas.microsoft.com/office/drawing/2014/main" id="{B9EF2550-4986-A8B3-6D6B-202C58C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04" y="1792671"/>
            <a:ext cx="2619375" cy="1743075"/>
          </a:xfrm>
          <a:prstGeom prst="rect">
            <a:avLst/>
          </a:prstGeom>
        </p:spPr>
      </p:pic>
      <p:pic>
        <p:nvPicPr>
          <p:cNvPr id="10" name="Grafik 9" descr="Jute Cultivation; Stage One Of The Jute ...">
            <a:extLst>
              <a:ext uri="{FF2B5EF4-FFF2-40B4-BE49-F238E27FC236}">
                <a16:creationId xmlns:a16="http://schemas.microsoft.com/office/drawing/2014/main" id="{21BFA24C-38EB-4718-2EF0-28636772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188" y="1592645"/>
            <a:ext cx="2143125" cy="2143125"/>
          </a:xfrm>
          <a:prstGeom prst="rect">
            <a:avLst/>
          </a:prstGeom>
        </p:spPr>
      </p:pic>
      <p:pic>
        <p:nvPicPr>
          <p:cNvPr id="3074" name="Picture 2" descr="Was ist Jute? Die Geschichte &amp; Eigenschaften der Goldenen Faser">
            <a:extLst>
              <a:ext uri="{FF2B5EF4-FFF2-40B4-BE49-F238E27FC236}">
                <a16:creationId xmlns:a16="http://schemas.microsoft.com/office/drawing/2014/main" id="{E5786AFD-1EAE-2605-9676-6CCC3310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87" y="3873004"/>
            <a:ext cx="3935186" cy="23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A5F4F9E-BE92-9FBE-88A0-E63F6024F331}"/>
              </a:ext>
            </a:extLst>
          </p:cNvPr>
          <p:cNvSpPr txBox="1"/>
          <p:nvPr/>
        </p:nvSpPr>
        <p:spPr>
          <a:xfrm>
            <a:off x="4439144" y="3844833"/>
            <a:ext cx="2311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/>
              <a:t>Rice  	      Jute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pic>
        <p:nvPicPr>
          <p:cNvPr id="12" name="Grafik 11" descr="Ein Bild, das Essen, Reis, Gras, draußen enthält.&#10;&#10;Beschreibung automatisch generiert.">
            <a:extLst>
              <a:ext uri="{FF2B5EF4-FFF2-40B4-BE49-F238E27FC236}">
                <a16:creationId xmlns:a16="http://schemas.microsoft.com/office/drawing/2014/main" id="{3F3BCC78-1B8E-CB7B-4489-DE1C9F2F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6" y="4528990"/>
            <a:ext cx="2605217" cy="1492699"/>
          </a:xfrm>
          <a:prstGeom prst="rect">
            <a:avLst/>
          </a:prstGeom>
        </p:spPr>
      </p:pic>
      <p:pic>
        <p:nvPicPr>
          <p:cNvPr id="3076" name="Picture 4" descr="Geschichte des Reisanbaus - Rii Jii Basmati Reis">
            <a:extLst>
              <a:ext uri="{FF2B5EF4-FFF2-40B4-BE49-F238E27FC236}">
                <a16:creationId xmlns:a16="http://schemas.microsoft.com/office/drawing/2014/main" id="{0ABE83A2-4567-6B99-7E8B-F707BA96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07" y="3016665"/>
            <a:ext cx="1286266" cy="85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ropischer Reis liebt kühle Nächte :: Pflanzenforschung.de">
            <a:extLst>
              <a:ext uri="{FF2B5EF4-FFF2-40B4-BE49-F238E27FC236}">
                <a16:creationId xmlns:a16="http://schemas.microsoft.com/office/drawing/2014/main" id="{6021882E-D6AF-0233-28D9-37A5C7C88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582660"/>
            <a:ext cx="3681351" cy="27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3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EF3B-BF29-E721-7635-DA82BF05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47EC5-41FA-6EC3-A41E-482B1F6AFB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E3523E-97D2-D926-F19C-150264971D6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</a:t>
            </a:fld>
            <a:endParaRPr lang="de-DE" noProof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E8CF7B3-FF55-F555-6BA0-61FFF0D6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Anbauempfehlung für Landwirtschaft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C2A57E4-9188-3267-F962-CD1CEDA6B2BD}"/>
              </a:ext>
            </a:extLst>
          </p:cNvPr>
          <p:cNvSpPr txBox="1"/>
          <p:nvPr/>
        </p:nvSpPr>
        <p:spPr>
          <a:xfrm>
            <a:off x="740779" y="1126167"/>
            <a:ext cx="945710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dirty="0"/>
              <a:t>Basierend auf </a:t>
            </a:r>
            <a:r>
              <a:rPr lang="de-DE"/>
              <a:t>Boden- und Umgebungsmesswerten</a:t>
            </a:r>
            <a:r>
              <a:rPr lang="de-DE" dirty="0"/>
              <a:t> wird eine vom 22 Pflanzen empfohlen</a:t>
            </a:r>
            <a:endParaRPr lang="de-DE"/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>
                <a:sym typeface="Wingdings" panose="05000000000000000000" pitchFamily="2" charset="2"/>
              </a:rPr>
              <a:t>Ertrag maximieren</a:t>
            </a:r>
            <a:endParaRPr lang="de-DE"/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>
                <a:sym typeface="Wingdings" panose="05000000000000000000" pitchFamily="2" charset="2"/>
              </a:rPr>
              <a:t>Risikoausfall minimieren</a:t>
            </a:r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601263-5A50-E04A-D559-014EEBCE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66" y="1426114"/>
            <a:ext cx="3453781" cy="21895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4267B8-6999-3CCD-22FB-44FBD630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11" y="2273808"/>
            <a:ext cx="6538857" cy="13062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890A0E-1AD7-F790-4E54-CB83B20E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4364"/>
            <a:ext cx="12192000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4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8E795-F86A-E63E-BFCA-94FA3855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3887D1DB-5473-FF91-2D8D-3CB0DC91BD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2829EF-35D5-34E4-7AD5-545CF12F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 dirty="0"/>
              <a:t>Zertifizierung der KI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BD9B38-2D32-50DB-B8CE-9EC4C52DA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pPr rtl="0"/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9CC369-D161-9EED-ADBB-98016C6F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30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197F10-B4CD-A0EE-E56A-B9DC9082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111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0581-FF63-139E-339B-85D3C309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E24C60-D484-480D-6ACE-EE2250EB59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B23D18-A577-1B63-E5E4-FBB152B09B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31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05596-7E61-5190-122F-29925E90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2EE84E-CCCE-4ACE-518E-A811E1D612D4}"/>
              </a:ext>
            </a:extLst>
          </p:cNvPr>
          <p:cNvSpPr txBox="1"/>
          <p:nvPr/>
        </p:nvSpPr>
        <p:spPr>
          <a:xfrm>
            <a:off x="740779" y="1126167"/>
            <a:ext cx="945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Die Kritikalität eines Fehlers hat ein gewisses Schädigungspotenzial daher Stufe 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A130D3-5B30-8177-2984-E42DF91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35" y="1860024"/>
            <a:ext cx="9064902" cy="42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2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9F25-D4A8-4FB2-BA43-758669B3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A3917D-D329-CF50-8029-20560BDA34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C76569-3B09-2842-6942-D906A696575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32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D82C0-7E89-E1E3-E32B-CB499536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 - Dimension Transparenz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800FCB-3DB5-4C9F-9B9A-3129F4F8A3D7}"/>
              </a:ext>
            </a:extLst>
          </p:cNvPr>
          <p:cNvSpPr txBox="1"/>
          <p:nvPr/>
        </p:nvSpPr>
        <p:spPr>
          <a:xfrm>
            <a:off x="740779" y="1126167"/>
            <a:ext cx="94571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Transparenz gegenüber Nutzern und Betroffenen (NB)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Nutzer übernimmt KI-Entscheidung ohne Wissengrundlage der KI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Beispiel: Obstsorte nach Wachstumsbedingungen und nicht Kapitalertrag ausgewählt</a:t>
            </a:r>
          </a:p>
          <a:p>
            <a:endParaRPr lang="de-DE" sz="1600" dirty="0"/>
          </a:p>
          <a:p>
            <a:r>
              <a:rPr lang="de-DE" sz="1600" b="1" dirty="0"/>
              <a:t>Transparenz für Experten (EX)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Falsche Annahmen über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dirty="0"/>
              <a:t>Auditfähigkeit (AF)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Grundbedingungen sind nicht vollständig dokumentiert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b="1" dirty="0"/>
              <a:t>Dokumentation für den Bauer </a:t>
            </a:r>
            <a:r>
              <a:rPr lang="de-DE" sz="1600" dirty="0"/>
              <a:t>hätte geholfen</a:t>
            </a:r>
          </a:p>
          <a:p>
            <a:endParaRPr lang="de-DE" sz="1600" dirty="0"/>
          </a:p>
          <a:p>
            <a:r>
              <a:rPr lang="de-DE" sz="1600" b="1" dirty="0"/>
              <a:t>Beherrschung der Dynamik (BD)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Vertrauensverhältnis ändert sich bei Misserfolgen seitens des Bauern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Erhöhte Transparenz wird gefordert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26463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5A18-2A81-7371-7F8A-2A13EE70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9B2850-D0AE-D101-664B-B5DCEE3CFD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80C9DB-B059-3CBD-9045-B66387C251C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33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0A1429-C22E-09F0-DEE2-5A91DBE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 - Dimension Verlässlichkeit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962EB7-CA0D-2C39-DDCC-FA247F346A5F}"/>
              </a:ext>
            </a:extLst>
          </p:cNvPr>
          <p:cNvSpPr txBox="1"/>
          <p:nvPr/>
        </p:nvSpPr>
        <p:spPr>
          <a:xfrm>
            <a:off x="740779" y="1126167"/>
            <a:ext cx="9457106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de-DE" sz="1600" b="1" dirty="0" err="1"/>
              <a:t>Verlässligkeit</a:t>
            </a:r>
            <a:r>
              <a:rPr lang="de-DE" sz="1600" b="1" dirty="0"/>
              <a:t> im Regelfall (RE)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Falsche Pflanze wird gewählt und gepflanzt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Diesel, Dünger, Saatgut, usw. potenziell verschwendet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Robustheit (RO)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Mit Daten aus </a:t>
            </a:r>
            <a:r>
              <a:rPr lang="de-DE" sz="1600" b="1" dirty="0"/>
              <a:t>verschiedenen Zeiträumen</a:t>
            </a:r>
            <a:r>
              <a:rPr lang="de-DE" sz="1600" dirty="0"/>
              <a:t> trainiert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dirty="0"/>
              <a:t>Abfangen von Fehlern auf Modellebene(AF)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Fehlermeldung ausgeben</a:t>
            </a:r>
          </a:p>
          <a:p>
            <a:endParaRPr lang="de-DE" sz="1600" dirty="0"/>
          </a:p>
          <a:p>
            <a:r>
              <a:rPr lang="de-DE" sz="1600" b="1" dirty="0"/>
              <a:t>Einschätzung von Unsicherheit (UN)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Konfidenzschwelle </a:t>
            </a:r>
            <a:r>
              <a:rPr lang="de-DE" sz="1600" dirty="0"/>
              <a:t>von 90% </a:t>
            </a:r>
            <a:r>
              <a:rPr lang="de-DE" sz="1600" dirty="0">
                <a:sym typeface="Wingdings" panose="05000000000000000000" pitchFamily="2" charset="2"/>
              </a:rPr>
              <a:t> Sonst Meldung</a:t>
            </a:r>
            <a:endParaRPr lang="de-DE" sz="1600" dirty="0"/>
          </a:p>
          <a:p>
            <a:endParaRPr lang="de-DE" sz="1600" dirty="0"/>
          </a:p>
          <a:p>
            <a:r>
              <a:rPr lang="de-DE" sz="1600" b="1" dirty="0"/>
              <a:t>Beherrschung der Dynamik (BD)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Modell ist spezifiziert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unempfindlich was „Concept Drift“ angeht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21531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ildplatzhalter 31" descr="Händeklatschen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5600" dirty="0"/>
              <a:t>Vielen Dank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/>
              <a:t>Funktionale Sicherheit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pPr rtl="0"/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2F76A4E-8425-4900-F931-F8F6C9C1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8680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BF8-7DB8-4784-1ECC-81CCCE32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6D569F-1D1F-6F5E-4411-80C5ED75D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0FA8F-0F92-A8A4-742C-3F50B8DECD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5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25F373-1A2E-ED7A-5826-3A0F08A8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443F26-1D1F-218A-AE13-F7FC14C00F8D}"/>
              </a:ext>
            </a:extLst>
          </p:cNvPr>
          <p:cNvSpPr txBox="1"/>
          <p:nvPr/>
        </p:nvSpPr>
        <p:spPr>
          <a:xfrm>
            <a:off x="740779" y="1126167"/>
            <a:ext cx="60998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IEC 61508 </a:t>
            </a:r>
            <a:r>
              <a:rPr lang="de-DE" dirty="0">
                <a:sym typeface="Wingdings" panose="05000000000000000000" pitchFamily="2" charset="2"/>
              </a:rPr>
              <a:t> Nie 100% sicher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Ziel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Gefahr für Mensch und Umwelt vermeiden</a:t>
            </a:r>
          </a:p>
          <a:p>
            <a:endParaRPr lang="de-DE" dirty="0"/>
          </a:p>
          <a:p>
            <a:r>
              <a:rPr lang="de-DE" b="1" dirty="0"/>
              <a:t>Voraussetzung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QM-Management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/>
              <a:t>Safety</a:t>
            </a:r>
            <a:r>
              <a:rPr lang="de-DE" dirty="0"/>
              <a:t> Management</a:t>
            </a:r>
          </a:p>
          <a:p>
            <a:r>
              <a:rPr lang="de-DE" dirty="0"/>
              <a:t> </a:t>
            </a:r>
          </a:p>
          <a:p>
            <a:r>
              <a:rPr lang="de-DE" b="1" dirty="0"/>
              <a:t>Strategie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Gefahren und Risikoanalyse (FMEA, etc.)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Fehlervermeidung und Fehlerbeherrschung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87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D30-FE14-75EA-D1EB-5231E0F8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890B3D-FA26-3CF5-2B3B-AEFB7CEAE9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3570C9-539D-2400-6D11-1DB3EA4D3EB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6</a:t>
            </a:fld>
            <a:endParaRPr lang="de-DE" noProof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9C58A28-35DB-6467-2B76-2FBCCF03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694231-428D-A4B8-2F45-06FE8F0033D4}"/>
              </a:ext>
            </a:extLst>
          </p:cNvPr>
          <p:cNvSpPr txBox="1"/>
          <p:nvPr/>
        </p:nvSpPr>
        <p:spPr>
          <a:xfrm>
            <a:off x="740779" y="1126167"/>
            <a:ext cx="9457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Systemintegrität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Entscheidungen mit Konfidenz unter 80% werden automatisch ausgegeben </a:t>
            </a:r>
            <a:r>
              <a:rPr lang="de-DE" dirty="0">
                <a:sym typeface="Wingdings" panose="05000000000000000000" pitchFamily="2" charset="2"/>
              </a:rPr>
              <a:t> Potenzieller Fehler kann überprüft werden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Datenintegrität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Grenzwerte für Messwerte manuell festgelegt </a:t>
            </a:r>
            <a:r>
              <a:rPr lang="de-DE" dirty="0">
                <a:sym typeface="Wingdings" panose="05000000000000000000" pitchFamily="2" charset="2"/>
              </a:rPr>
              <a:t> Ausfall von Sensor aufgegriffen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b="1" dirty="0"/>
              <a:t>Systemwiederherstellung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Geeignete Fehlerbehandlung sorgt für kontinuierlichen Betrieb, auch bei Ausnahmen </a:t>
            </a:r>
            <a:r>
              <a:rPr lang="de-DE" dirty="0">
                <a:sym typeface="Wingdings" panose="05000000000000000000" pitchFamily="2" charset="2"/>
              </a:rPr>
              <a:t> Kann jederzeit weiter arbeiten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Wartbarkeit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muss nicht ununterbrochen laufen, kann daher also jederzeit gestoppt werden </a:t>
            </a:r>
            <a:r>
              <a:rPr lang="de-DE" dirty="0">
                <a:sym typeface="Wingdings" panose="05000000000000000000" pitchFamily="2" charset="2"/>
              </a:rPr>
              <a:t> Jederzeit wartbar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77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6B98-9A0B-707F-CBBF-B6BCD541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7CBC68-F725-1C98-3693-FB03E0E333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84830C-07FF-5A13-C150-D100B40DDD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7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6F8A5-92BA-ACAA-B631-B43F6747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 - FMEA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39BA334-DE30-A351-F4EB-3ED133C7F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7832"/>
              </p:ext>
            </p:extLst>
          </p:nvPr>
        </p:nvGraphicFramePr>
        <p:xfrm>
          <a:off x="585405" y="1395014"/>
          <a:ext cx="11021189" cy="47982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6176">
                  <a:extLst>
                    <a:ext uri="{9D8B030D-6E8A-4147-A177-3AD203B41FA5}">
                      <a16:colId xmlns:a16="http://schemas.microsoft.com/office/drawing/2014/main" val="381524574"/>
                    </a:ext>
                  </a:extLst>
                </a:gridCol>
                <a:gridCol w="1379349">
                  <a:extLst>
                    <a:ext uri="{9D8B030D-6E8A-4147-A177-3AD203B41FA5}">
                      <a16:colId xmlns:a16="http://schemas.microsoft.com/office/drawing/2014/main" val="2447939619"/>
                    </a:ext>
                  </a:extLst>
                </a:gridCol>
                <a:gridCol w="1852048">
                  <a:extLst>
                    <a:ext uri="{9D8B030D-6E8A-4147-A177-3AD203B41FA5}">
                      <a16:colId xmlns:a16="http://schemas.microsoft.com/office/drawing/2014/main" val="3115113500"/>
                    </a:ext>
                  </a:extLst>
                </a:gridCol>
                <a:gridCol w="1511084">
                  <a:extLst>
                    <a:ext uri="{9D8B030D-6E8A-4147-A177-3AD203B41FA5}">
                      <a16:colId xmlns:a16="http://schemas.microsoft.com/office/drawing/2014/main" val="2671099604"/>
                    </a:ext>
                  </a:extLst>
                </a:gridCol>
                <a:gridCol w="1774556">
                  <a:extLst>
                    <a:ext uri="{9D8B030D-6E8A-4147-A177-3AD203B41FA5}">
                      <a16:colId xmlns:a16="http://schemas.microsoft.com/office/drawing/2014/main" val="3880417081"/>
                    </a:ext>
                  </a:extLst>
                </a:gridCol>
                <a:gridCol w="348712">
                  <a:extLst>
                    <a:ext uri="{9D8B030D-6E8A-4147-A177-3AD203B41FA5}">
                      <a16:colId xmlns:a16="http://schemas.microsoft.com/office/drawing/2014/main" val="2469246875"/>
                    </a:ext>
                  </a:extLst>
                </a:gridCol>
                <a:gridCol w="340963">
                  <a:extLst>
                    <a:ext uri="{9D8B030D-6E8A-4147-A177-3AD203B41FA5}">
                      <a16:colId xmlns:a16="http://schemas.microsoft.com/office/drawing/2014/main" val="1669979169"/>
                    </a:ext>
                  </a:extLst>
                </a:gridCol>
                <a:gridCol w="325464">
                  <a:extLst>
                    <a:ext uri="{9D8B030D-6E8A-4147-A177-3AD203B41FA5}">
                      <a16:colId xmlns:a16="http://schemas.microsoft.com/office/drawing/2014/main" val="105997976"/>
                    </a:ext>
                  </a:extLst>
                </a:gridCol>
                <a:gridCol w="581187">
                  <a:extLst>
                    <a:ext uri="{9D8B030D-6E8A-4147-A177-3AD203B41FA5}">
                      <a16:colId xmlns:a16="http://schemas.microsoft.com/office/drawing/2014/main" val="371615682"/>
                    </a:ext>
                  </a:extLst>
                </a:gridCol>
                <a:gridCol w="1471650">
                  <a:extLst>
                    <a:ext uri="{9D8B030D-6E8A-4147-A177-3AD203B41FA5}">
                      <a16:colId xmlns:a16="http://schemas.microsoft.com/office/drawing/2014/main" val="3856805231"/>
                    </a:ext>
                  </a:extLst>
                </a:gridCol>
              </a:tblGrid>
              <a:tr h="1232115">
                <a:tc>
                  <a:txBody>
                    <a:bodyPr/>
                    <a:lstStyle/>
                    <a:p>
                      <a:r>
                        <a:rPr lang="de-DE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Potenzielle Fehler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Potenzielle Folge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Potenzielle Ursache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Maßnahme zur Vermeidung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RPZ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Empfohlene Maßnahmen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81705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Sensordaten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Harte Limits im 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Eingabeüber-prüfung / Fehler- </a:t>
                      </a:r>
                      <a:r>
                        <a:rPr lang="de-DE" dirty="0" err="1"/>
                        <a:t>meldung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67456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Nicht trainierte 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Ausgabe von nicht sicheren Entscheidungen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303042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Einheiten bei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Festgelegte Bereiche und vorgegebene Einheiten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7880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C3C74FC-5A39-011A-82B0-C9F99625E1E8}"/>
              </a:ext>
            </a:extLst>
          </p:cNvPr>
          <p:cNvSpPr txBox="1"/>
          <p:nvPr/>
        </p:nvSpPr>
        <p:spPr>
          <a:xfrm>
            <a:off x="8017924" y="118071"/>
            <a:ext cx="3768853" cy="12157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 </a:t>
            </a:r>
            <a:r>
              <a:rPr lang="de-DE" dirty="0">
                <a:sym typeface="Wingdings" panose="05000000000000000000" pitchFamily="2" charset="2"/>
              </a:rPr>
              <a:t> Auftretenswahrscheinlichkeit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  Bedeutung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/>
              <a:t>E </a:t>
            </a:r>
            <a:r>
              <a:rPr lang="de-DE" dirty="0">
                <a:sym typeface="Wingdings" panose="05000000000000000000" pitchFamily="2" charset="2"/>
              </a:rPr>
              <a:t> Entdeckungswahrscheinlichkeit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RPZ = A * B * 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78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74B3-F067-16BF-C1DF-E5B774EF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F4A9F5-EC29-3059-2F0B-EC77E970C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Qualitätssicherung für KI-Systeme – 10.12.2024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A109D6-CA12-B68F-975D-8271EC33BC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2792B-0792-0CDF-EE23-EA3A4BF7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de-DE" sz="3000"/>
              <a:t>Funktionale Sicherheit – Lebenszyklus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CFE91C-05AA-0A3A-CE79-D72B545DBA75}"/>
              </a:ext>
            </a:extLst>
          </p:cNvPr>
          <p:cNvSpPr txBox="1"/>
          <p:nvPr/>
        </p:nvSpPr>
        <p:spPr>
          <a:xfrm>
            <a:off x="432000" y="1054500"/>
            <a:ext cx="5473500" cy="43525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Gefährdungs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- und </a:t>
            </a: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Risikoanalyse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IEC 61508-1</a:t>
            </a:r>
          </a:p>
          <a:p>
            <a:pPr>
              <a:spcAft>
                <a:spcPts val="600"/>
              </a:spcAft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Konsequenzen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C1</a:t>
            </a:r>
          </a:p>
          <a:p>
            <a:pPr>
              <a:spcAft>
                <a:spcPts val="600"/>
              </a:spcAft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Wahrscheinlichkeit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W1-W2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Daher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keine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Sicherheitsfunktion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Notwendig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Entwicklung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nach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V-Modell 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IEC 61508</a:t>
            </a:r>
          </a:p>
          <a:p>
            <a:pPr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Ausführliche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Unit- und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Integrationstests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diversen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Sensordaten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aus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verschiedenen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Quellen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25C107-36BA-1E0B-F9E9-A48D2655D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2940" y="1575646"/>
            <a:ext cx="6160088" cy="33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4E13-2FCE-776B-E75F-B450E759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6180BA30-AFDB-68E9-B25A-A32CF852C5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C58051B-6C34-2A02-AF92-EE557C45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 dirty="0"/>
              <a:t>Modellierung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2CC04D-21E1-95FB-A246-2DBEEBF9D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b">
            <a:noAutofit/>
          </a:bodyPr>
          <a:lstStyle/>
          <a:p>
            <a:r>
              <a:rPr lang="de-DE"/>
              <a:t>Einführung in die Daten</a:t>
            </a:r>
          </a:p>
          <a:p>
            <a:pPr lvl="2"/>
            <a:r>
              <a:rPr lang="de-DE"/>
              <a:t>Erklärung der Klassifizierungsmodelle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81707E-7278-3379-FAF8-B35A9A8A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C353EAC-E7C1-C090-D284-4EE2EFC1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pic>
        <p:nvPicPr>
          <p:cNvPr id="4" name="Grafik 3" descr="Gedankenblase mit einfarbiger Füllung">
            <a:extLst>
              <a:ext uri="{FF2B5EF4-FFF2-40B4-BE49-F238E27FC236}">
                <a16:creationId xmlns:a16="http://schemas.microsoft.com/office/drawing/2014/main" id="{0D3276CE-EA6D-83C6-B97F-D4B2ED460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7594" y="-303302"/>
            <a:ext cx="2826326" cy="2462738"/>
          </a:xfrm>
          <a:prstGeom prst="rect">
            <a:avLst/>
          </a:prstGeom>
        </p:spPr>
      </p:pic>
      <p:pic>
        <p:nvPicPr>
          <p:cNvPr id="6" name="Grafik 5" descr="What is a neural network? A computer ...">
            <a:extLst>
              <a:ext uri="{FF2B5EF4-FFF2-40B4-BE49-F238E27FC236}">
                <a16:creationId xmlns:a16="http://schemas.microsoft.com/office/drawing/2014/main" id="{8FDACB65-0B8F-F4C7-3E77-06B01D648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857" y="239669"/>
            <a:ext cx="1323202" cy="7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2109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86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{2718C64A-E709-4679-9296-2C049C0A61E5}tf16411250_win32</Template>
  <TotalTime>0</TotalTime>
  <Words>1066</Words>
  <Application>Microsoft Office PowerPoint</Application>
  <PresentationFormat>Breitbild</PresentationFormat>
  <Paragraphs>294</Paragraphs>
  <Slides>34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Candara</vt:lpstr>
      <vt:lpstr>Corbel</vt:lpstr>
      <vt:lpstr>Courier New</vt:lpstr>
      <vt:lpstr>Times New Roman</vt:lpstr>
      <vt:lpstr>Wingdings</vt:lpstr>
      <vt:lpstr>Benutzerdefiniert</vt:lpstr>
      <vt:lpstr>Qualitätssicherung für KI-Systeme</vt:lpstr>
      <vt:lpstr>Inhalt</vt:lpstr>
      <vt:lpstr>Anbauempfehlung für Landwirtschaft</vt:lpstr>
      <vt:lpstr>Funktionale Sicherheit</vt:lpstr>
      <vt:lpstr>Funktionale Sicherheit</vt:lpstr>
      <vt:lpstr>Funktionale Sicherheit</vt:lpstr>
      <vt:lpstr>Funktionale Sicherheit - FMEA</vt:lpstr>
      <vt:lpstr>Funktionale Sicherheit – Lebenszyklus</vt:lpstr>
      <vt:lpstr>Modellierung</vt:lpstr>
      <vt:lpstr>Datenanalyse</vt:lpstr>
      <vt:lpstr>Datenanalyse</vt:lpstr>
      <vt:lpstr>Datenanalyse</vt:lpstr>
      <vt:lpstr>Datenanalyse - Ausreißer Analyse Boxplots</vt:lpstr>
      <vt:lpstr>PowerPoint-Präsentation</vt:lpstr>
      <vt:lpstr>Datenanalyse –  Prädiktoranalyse nach Pflanzenart</vt:lpstr>
      <vt:lpstr>Einfluss von Merkmalen auf Entscheidung</vt:lpstr>
      <vt:lpstr>Einfluss von Merkmalen auf Entscheidung</vt:lpstr>
      <vt:lpstr>Erklärung der Feature-Signifikanz</vt:lpstr>
      <vt:lpstr>SHAP – SHapley Additive exPlanations</vt:lpstr>
      <vt:lpstr>SHAP – SHapley Additive exPlanations </vt:lpstr>
      <vt:lpstr>SHAP – SHapley Additive exPlanations </vt:lpstr>
      <vt:lpstr>SHAP – SHapley Additive exPlanations </vt:lpstr>
      <vt:lpstr>Durchschnittlicher Einfluss einzelner Features über alle Vorhersagen</vt:lpstr>
      <vt:lpstr>PowerPoint-Präsentation</vt:lpstr>
      <vt:lpstr>Validierung von ML-Modellen</vt:lpstr>
      <vt:lpstr>Validierung von ML-Modellen – Testen einer KI</vt:lpstr>
      <vt:lpstr>Validierung von ML-Modellen</vt:lpstr>
      <vt:lpstr>Falsche Einsortierung von Rice in Jute</vt:lpstr>
      <vt:lpstr>Vergleich von Rice in Jute</vt:lpstr>
      <vt:lpstr>Zertifizierung der KI</vt:lpstr>
      <vt:lpstr>Zertifizierung der KI</vt:lpstr>
      <vt:lpstr>Zertifizierung der KI - Dimension Transparenz </vt:lpstr>
      <vt:lpstr>Zertifizierung der KI - Dimension Verlässlichkeit 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 Schreiner</dc:creator>
  <cp:lastModifiedBy>Nils Schreiner</cp:lastModifiedBy>
  <cp:revision>5</cp:revision>
  <dcterms:created xsi:type="dcterms:W3CDTF">2024-12-09T15:37:53Z</dcterms:created>
  <dcterms:modified xsi:type="dcterms:W3CDTF">2024-12-10T00:32:47Z</dcterms:modified>
</cp:coreProperties>
</file>